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4"/>
  </p:notesMasterIdLst>
  <p:sldIdLst>
    <p:sldId id="300" r:id="rId2"/>
    <p:sldId id="377" r:id="rId3"/>
    <p:sldId id="378" r:id="rId4"/>
    <p:sldId id="387" r:id="rId5"/>
    <p:sldId id="395" r:id="rId6"/>
    <p:sldId id="388" r:id="rId7"/>
    <p:sldId id="391" r:id="rId8"/>
    <p:sldId id="390" r:id="rId9"/>
    <p:sldId id="389" r:id="rId10"/>
    <p:sldId id="392" r:id="rId11"/>
    <p:sldId id="393" r:id="rId12"/>
    <p:sldId id="39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0099"/>
    <a:srgbClr val="FF3399"/>
    <a:srgbClr val="33CCFF"/>
    <a:srgbClr val="990099"/>
    <a:srgbClr val="0033CC"/>
    <a:srgbClr val="0000F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4484" autoAdjust="0"/>
  </p:normalViewPr>
  <p:slideViewPr>
    <p:cSldViewPr>
      <p:cViewPr varScale="1">
        <p:scale>
          <a:sx n="144" d="100"/>
          <a:sy n="144" d="100"/>
        </p:scale>
        <p:origin x="78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887" tIns="45943" rIns="91887" bIns="4594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5300"/>
          </a:xfrm>
          <a:prstGeom prst="rect">
            <a:avLst/>
          </a:prstGeom>
        </p:spPr>
        <p:txBody>
          <a:bodyPr vert="horz" lIns="91887" tIns="45943" rIns="91887" bIns="4594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75F8966-7CF9-4576-AAE6-363FA0CA26BD}" type="datetimeFigureOut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87" tIns="45943" rIns="91887" bIns="45943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8813"/>
          </a:xfrm>
          <a:prstGeom prst="rect">
            <a:avLst/>
          </a:prstGeom>
        </p:spPr>
        <p:txBody>
          <a:bodyPr vert="horz" lIns="91887" tIns="45943" rIns="91887" bIns="45943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813" cy="496888"/>
          </a:xfrm>
          <a:prstGeom prst="rect">
            <a:avLst/>
          </a:prstGeom>
        </p:spPr>
        <p:txBody>
          <a:bodyPr vert="horz" lIns="91887" tIns="45943" rIns="91887" bIns="4594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275" y="9429750"/>
            <a:ext cx="2944813" cy="496888"/>
          </a:xfrm>
          <a:prstGeom prst="rect">
            <a:avLst/>
          </a:prstGeom>
        </p:spPr>
        <p:txBody>
          <a:bodyPr vert="horz" wrap="square" lIns="91887" tIns="45943" rIns="91887" bIns="4594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12211CA-795E-484F-871C-70C69AB42F5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DE36B61-2996-4715-A042-5D40C1D74C15}" type="slidenum">
              <a:rPr lang="ru-RU" altLang="ru-RU"/>
              <a:pPr>
                <a:spcBef>
                  <a:spcPct val="0"/>
                </a:spcBef>
              </a:pPr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88697-D8EA-42A6-9E4F-C1DB6CF7F534}" type="datetime1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05060-A413-4C89-B37A-8EAA86F300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6574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3E65C-8CFF-4BA9-85E7-7459BA3EE09D}" type="datetime1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0ABE-5D0F-40CD-9410-CA76EF56AA5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353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5668B-596E-4EC8-B352-8E1CF28F8F0C}" type="datetime1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16436-D6C3-4CBB-855D-17DF255EE0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479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49383-E506-4F1E-9BCC-6B41363C5558}" type="datetime1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3C877-1743-42A1-8377-DFA1793A02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902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C7577-3EC7-45B3-B63E-C14912112DD9}" type="datetime1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2F883-83EA-4B3C-AD86-AB1DA51780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0978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DCDE7-B95B-4760-A5D7-45B50AF82543}" type="datetime1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4101D-543B-4CFE-84AF-F01B869F547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5551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E835D-3EF9-40C4-BBCB-37FBFBC190F8}" type="datetime1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AADB3-4C27-489E-B03A-F6B46B88F2B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8641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472D8-3CB5-437B-98E6-EA4FDE997029}" type="datetime1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39939-E0A1-4EA7-B03C-B9EF9875C2D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214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AC66A-69FB-4575-BDD0-912B7DA5D974}" type="datetime1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5EF14-D045-42CE-9B9D-5117EE3A06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031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72D92-E073-4976-A956-DA2671ED7758}" type="datetime1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65884-9677-441C-B709-7D23EE3D76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8963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F6FC1-94D1-4E53-93C5-9C3AB0EFBC1D}" type="datetime1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4CF8B-BBB4-4413-BA68-06CD264B987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909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881FE87-5084-4C3F-B7C1-5F78E30A9F75}" type="datetime1">
              <a:rPr lang="ru-RU"/>
              <a:pPr>
                <a:defRPr/>
              </a:pPr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804D96B-325A-4479-B8CA-46036D15DD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vetrf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hyperlink" Target="http://www.fsvps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0" y="115888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ветеринарии города Москвы</a:t>
            </a:r>
          </a:p>
        </p:txBody>
      </p:sp>
      <p:pic>
        <p:nvPicPr>
          <p:cNvPr id="3075" name="Picture 2" descr="http://old-towns.ru/wp-content/uploads/2012/02/Coat_of_Arms_of_Mosco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1143000"/>
            <a:ext cx="1235075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107950" y="2786063"/>
            <a:ext cx="90360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«О подготовке к переходу на обязательную электронную ветеринарную сертификацию»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928688" y="4071938"/>
            <a:ext cx="73437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TextBox 5"/>
          <p:cNvSpPr txBox="1">
            <a:spLocks noChangeArrowheads="1"/>
          </p:cNvSpPr>
          <p:nvPr/>
        </p:nvSpPr>
        <p:spPr bwMode="auto">
          <a:xfrm>
            <a:off x="4071938" y="4357688"/>
            <a:ext cx="5072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panose="020B0604020202020204" pitchFamily="34" charset="0"/>
              </a:rPr>
              <a:t>Первый заместитель председателя Комитета</a:t>
            </a:r>
            <a:br>
              <a:rPr lang="ru-RU" altLang="ru-RU" sz="1400">
                <a:latin typeface="Arial" panose="020B0604020202020204" pitchFamily="34" charset="0"/>
              </a:rPr>
            </a:br>
            <a:r>
              <a:rPr lang="ru-RU" altLang="ru-RU" sz="1400">
                <a:latin typeface="Arial" panose="020B0604020202020204" pitchFamily="34" charset="0"/>
              </a:rPr>
              <a:t>ветеринарии города Москвы П.В. Кукла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нак ГВС Москвы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05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Прямоугольник 8"/>
          <p:cNvSpPr>
            <a:spLocks noChangeArrowheads="1"/>
          </p:cNvSpPr>
          <p:nvPr/>
        </p:nvSpPr>
        <p:spPr bwMode="auto">
          <a:xfrm>
            <a:off x="642938" y="0"/>
            <a:ext cx="85010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Arial" panose="020B0604020202020204" pitchFamily="34" charset="0"/>
              </a:rPr>
              <a:t>ОСНОВНЫЕ НАРУШЕНИЯ ПРИ ЭЛЕКТРОННОЙ ВЕТЕРИНАРНОЙ СЕРТИФИКАЦИИ</a:t>
            </a:r>
            <a:endParaRPr lang="ru-RU" altLang="ru-RU" sz="1800" b="1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3" y="642938"/>
            <a:ext cx="8424862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7" name="Прямоугольник 12"/>
          <p:cNvSpPr>
            <a:spLocks noChangeArrowheads="1"/>
          </p:cNvSpPr>
          <p:nvPr/>
        </p:nvSpPr>
        <p:spPr bwMode="auto">
          <a:xfrm>
            <a:off x="928688" y="785813"/>
            <a:ext cx="80708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Оформление ЭВСД на продукцию, которую данное лицо не может сертифицировать (например сырое молоко)</a:t>
            </a:r>
          </a:p>
        </p:txBody>
      </p:sp>
      <p:sp>
        <p:nvSpPr>
          <p:cNvPr id="13318" name="Прямоугольник 15"/>
          <p:cNvSpPr>
            <a:spLocks noChangeArrowheads="1"/>
          </p:cNvSpPr>
          <p:nvPr/>
        </p:nvSpPr>
        <p:spPr bwMode="auto">
          <a:xfrm>
            <a:off x="1000125" y="1500188"/>
            <a:ext cx="800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Оформление ВСД на продукцию, которая еще фактически не произведена («авансовая» дата выработки)</a:t>
            </a:r>
          </a:p>
        </p:txBody>
      </p:sp>
      <p:pic>
        <p:nvPicPr>
          <p:cNvPr id="13319" name="Picture 2" descr="E:\Фотографии Комитета\Пиктограмма\alert-icon-red-300x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785813"/>
            <a:ext cx="642938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2" descr="E:\Фотографии Комитета\Пиктограмма\alert-icon-red-300x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500188"/>
            <a:ext cx="642938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2" descr="E:\Фотографии Комитета\Пиктограмма\alert-icon-red-300x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3062288"/>
            <a:ext cx="642938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Прямоугольник 18"/>
          <p:cNvSpPr>
            <a:spLocks noChangeArrowheads="1"/>
          </p:cNvSpPr>
          <p:nvPr/>
        </p:nvSpPr>
        <p:spPr bwMode="auto">
          <a:xfrm>
            <a:off x="1000125" y="3133725"/>
            <a:ext cx="8001000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Ошибки (сбои) интеграции и как следствие неверное указание:</a:t>
            </a:r>
          </a:p>
          <a:p>
            <a:pPr>
              <a:buFontTx/>
              <a:buChar char="-"/>
            </a:pPr>
            <a:r>
              <a:rPr lang="ru-RU" altLang="ru-RU" sz="1800">
                <a:latin typeface="Arial" panose="020B0604020202020204" pitchFamily="34" charset="0"/>
              </a:rPr>
              <a:t> производителя продукции</a:t>
            </a:r>
          </a:p>
          <a:p>
            <a:pPr>
              <a:buFontTx/>
              <a:buChar char="-"/>
            </a:pPr>
            <a:r>
              <a:rPr lang="ru-RU" altLang="ru-RU" sz="1800">
                <a:latin typeface="Arial" panose="020B0604020202020204" pitchFamily="34" charset="0"/>
              </a:rPr>
              <a:t> отправителя продукции</a:t>
            </a:r>
          </a:p>
          <a:p>
            <a:pPr>
              <a:buFontTx/>
              <a:buChar char="-"/>
            </a:pPr>
            <a:r>
              <a:rPr lang="ru-RU" altLang="ru-RU" sz="1800">
                <a:latin typeface="Arial" panose="020B0604020202020204" pitchFamily="34" charset="0"/>
              </a:rPr>
              <a:t> даты выработки продукции</a:t>
            </a:r>
          </a:p>
        </p:txBody>
      </p:sp>
      <p:sp>
        <p:nvSpPr>
          <p:cNvPr id="13323" name="Прямоугольник 19"/>
          <p:cNvSpPr>
            <a:spLocks noChangeArrowheads="1"/>
          </p:cNvSpPr>
          <p:nvPr/>
        </p:nvSpPr>
        <p:spPr bwMode="auto">
          <a:xfrm>
            <a:off x="1000125" y="2286000"/>
            <a:ext cx="80025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Оформление ЭВСД на крупные партии подконтрольной продукции в адрес офисных помещений или юридического адреса предприятия</a:t>
            </a:r>
          </a:p>
        </p:txBody>
      </p:sp>
      <p:pic>
        <p:nvPicPr>
          <p:cNvPr id="13324" name="Picture 2" descr="E:\Фотографии Комитета\Пиктограмма\alert-icon-red-300x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286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нак ГВС Москвы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05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Прямоугольник 8"/>
          <p:cNvSpPr>
            <a:spLocks noChangeArrowheads="1"/>
          </p:cNvSpPr>
          <p:nvPr/>
        </p:nvSpPr>
        <p:spPr bwMode="auto">
          <a:xfrm>
            <a:off x="642938" y="0"/>
            <a:ext cx="85010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Arial" panose="020B0604020202020204" pitchFamily="34" charset="0"/>
              </a:rPr>
              <a:t>ПРОБЛЕМЫ ВНЕДРЕНИЯ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Arial" panose="020B0604020202020204" pitchFamily="34" charset="0"/>
              </a:rPr>
              <a:t>ЭЛЕКТРОННОЙ ВЕТЕРИНАРНОЙ СЕРТИФИКАЦИИ</a:t>
            </a:r>
            <a:endParaRPr lang="ru-RU" altLang="ru-RU" sz="1800" b="1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3" y="642938"/>
            <a:ext cx="8424862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1" name="Объект 2"/>
          <p:cNvSpPr txBox="1">
            <a:spLocks/>
          </p:cNvSpPr>
          <p:nvPr/>
        </p:nvSpPr>
        <p:spPr bwMode="auto">
          <a:xfrm>
            <a:off x="142875" y="857250"/>
            <a:ext cx="9001125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1600">
                <a:latin typeface="Arial" panose="020B0604020202020204" pitchFamily="34" charset="0"/>
              </a:rPr>
              <a:t>Часть контрагентов (предприятий розничной торговли и сети общественного питания) не зарегистрирована в компоненте «ВетИС» - «Меркурий», что влечет невозможность оформления в их адрес ветеринарных сертификатов;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1600">
                <a:latin typeface="Arial" panose="020B0604020202020204" pitchFamily="34" charset="0"/>
              </a:rPr>
              <a:t>Затягивание сроков внедрения интеграционных решений на крупных предприятиях с большим ассортиментом выпускаемой или перемещаемой продукции;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1600">
                <a:latin typeface="Arial" panose="020B0604020202020204" pitchFamily="34" charset="0"/>
              </a:rPr>
              <a:t>Отсутствие необходимого количества уполномоченных лиц, имеющих ветеринарное образование и практические навыки работы в системе ЭВС, что создает угрозу бесконтрольного перемещения и неквалифицированной ветеринарной сертификации подконтрольных товаров;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1600">
                <a:latin typeface="Arial" panose="020B0604020202020204" pitchFamily="34" charset="0"/>
              </a:rPr>
              <a:t>Отсутствие должного внимания со стороны участников оборота продукции, ранее не подлежащей ветеринарной сертификации, вопросу перехода на систему ЭВС;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1600">
                <a:latin typeface="Arial" panose="020B0604020202020204" pitchFamily="34" charset="0"/>
              </a:rPr>
              <a:t>Версии системы «ВетИС.API», а также web- и api- интерфейсы компонента «ВетИС» - «Меркурий» не в полном объеме совместимы между собой.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нак ГВС Москвы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05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Прямоугольник 8"/>
          <p:cNvSpPr>
            <a:spLocks noChangeArrowheads="1"/>
          </p:cNvSpPr>
          <p:nvPr/>
        </p:nvSpPr>
        <p:spPr bwMode="auto">
          <a:xfrm>
            <a:off x="642938" y="142875"/>
            <a:ext cx="8501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Arial" panose="020B0604020202020204" pitchFamily="34" charset="0"/>
              </a:rPr>
              <a:t>СПРАВОЧНАЯ ИНФОРМАЦИЯ</a:t>
            </a:r>
            <a:endParaRPr lang="ru-RU" altLang="ru-RU" sz="1800" b="1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3" y="642938"/>
            <a:ext cx="8424862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бъект 2"/>
          <p:cNvSpPr txBox="1">
            <a:spLocks/>
          </p:cNvSpPr>
          <p:nvPr/>
        </p:nvSpPr>
        <p:spPr>
          <a:xfrm>
            <a:off x="0" y="714375"/>
            <a:ext cx="8929688" cy="2000250"/>
          </a:xfrm>
          <a:prstGeom prst="rect">
            <a:avLst/>
          </a:prstGeom>
        </p:spPr>
        <p:txBody>
          <a:bodyPr>
            <a:normAutofit fontScale="40000" lnSpcReduction="20000"/>
          </a:bodyPr>
          <a:lstStyle/>
          <a:p>
            <a:pPr algn="just">
              <a:spcBef>
                <a:spcPct val="20000"/>
              </a:spcBef>
              <a:buFont typeface="Arial" charset="0"/>
              <a:buNone/>
              <a:defRPr/>
            </a:pPr>
            <a:r>
              <a:rPr lang="ru-RU" sz="4900" b="1" dirty="0"/>
              <a:t>Дополнительная информация по внедрению электронной ветеринарной сертификации размещена:</a:t>
            </a: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endParaRPr lang="ru-RU" sz="1700" b="1" dirty="0"/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4500" dirty="0"/>
              <a:t>на официальном сайте системы «</a:t>
            </a:r>
            <a:r>
              <a:rPr lang="ru-RU" sz="4500" dirty="0" err="1"/>
              <a:t>ВетИС</a:t>
            </a:r>
            <a:r>
              <a:rPr lang="ru-RU" sz="4500" dirty="0"/>
              <a:t>» (</a:t>
            </a:r>
            <a:r>
              <a:rPr lang="en-US" sz="4500" u="sng" dirty="0">
                <a:solidFill>
                  <a:srgbClr val="0000FF"/>
                </a:solidFill>
              </a:rPr>
              <a:t>www.</a:t>
            </a:r>
            <a:r>
              <a:rPr lang="en-US" sz="4500" u="sng" dirty="0">
                <a:solidFill>
                  <a:srgbClr val="0000FF"/>
                </a:solidFill>
                <a:hlinkClick r:id="rId3"/>
              </a:rPr>
              <a:t>ve</a:t>
            </a:r>
            <a:r>
              <a:rPr lang="en-US" sz="4500" dirty="0">
                <a:solidFill>
                  <a:srgbClr val="0033CC"/>
                </a:solidFill>
                <a:hlinkClick r:id="rId3"/>
              </a:rPr>
              <a:t>trf</a:t>
            </a:r>
            <a:r>
              <a:rPr lang="ru-RU" sz="4500" dirty="0">
                <a:solidFill>
                  <a:srgbClr val="0033CC"/>
                </a:solidFill>
                <a:hlinkClick r:id="rId3"/>
              </a:rPr>
              <a:t>.</a:t>
            </a:r>
            <a:r>
              <a:rPr lang="en-US" sz="4500" dirty="0" err="1">
                <a:solidFill>
                  <a:srgbClr val="0033CC"/>
                </a:solidFill>
                <a:hlinkClick r:id="rId3"/>
              </a:rPr>
              <a:t>ru</a:t>
            </a:r>
            <a:r>
              <a:rPr lang="ru-RU" sz="4500" dirty="0">
                <a:solidFill>
                  <a:srgbClr val="0033CC"/>
                </a:solidFill>
                <a:hlinkClick r:id="rId3"/>
              </a:rPr>
              <a:t>/</a:t>
            </a:r>
            <a:r>
              <a:rPr lang="ru-RU" sz="4500" dirty="0"/>
              <a:t>).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4500" dirty="0"/>
              <a:t>на официальных сайтах Россельхознадзора (</a:t>
            </a:r>
            <a:r>
              <a:rPr lang="en-US" sz="4500" dirty="0">
                <a:solidFill>
                  <a:srgbClr val="0033CC"/>
                </a:solidFill>
                <a:hlinkClick r:id="rId4"/>
              </a:rPr>
              <a:t>www</a:t>
            </a:r>
            <a:r>
              <a:rPr lang="ru-RU" sz="4500" dirty="0">
                <a:solidFill>
                  <a:srgbClr val="0033CC"/>
                </a:solidFill>
                <a:hlinkClick r:id="rId4"/>
              </a:rPr>
              <a:t>.</a:t>
            </a:r>
            <a:r>
              <a:rPr lang="en-US" sz="4500" dirty="0" err="1">
                <a:solidFill>
                  <a:srgbClr val="0033CC"/>
                </a:solidFill>
                <a:hlinkClick r:id="rId4"/>
              </a:rPr>
              <a:t>fsvps</a:t>
            </a:r>
            <a:r>
              <a:rPr lang="ru-RU" sz="4500" dirty="0">
                <a:solidFill>
                  <a:srgbClr val="0033CC"/>
                </a:solidFill>
                <a:hlinkClick r:id="rId4"/>
              </a:rPr>
              <a:t>.</a:t>
            </a:r>
            <a:r>
              <a:rPr lang="en-US" sz="4500" dirty="0" err="1">
                <a:solidFill>
                  <a:srgbClr val="0033CC"/>
                </a:solidFill>
                <a:hlinkClick r:id="rId4"/>
              </a:rPr>
              <a:t>ru</a:t>
            </a:r>
            <a:r>
              <a:rPr lang="ru-RU" sz="4500" dirty="0">
                <a:solidFill>
                  <a:srgbClr val="0033CC"/>
                </a:solidFill>
                <a:hlinkClick r:id="rId4"/>
              </a:rPr>
              <a:t>/</a:t>
            </a:r>
            <a:r>
              <a:rPr lang="ru-RU" sz="4500" dirty="0"/>
              <a:t>) и его территориальных управлений. 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4500" dirty="0"/>
              <a:t>на официальном сайте Комитета ветеринарии города Москвы  </a:t>
            </a:r>
            <a:r>
              <a:rPr lang="ru-RU" sz="4500" dirty="0">
                <a:solidFill>
                  <a:srgbClr val="0033CC"/>
                </a:solidFill>
              </a:rPr>
              <a:t>(</a:t>
            </a:r>
            <a:r>
              <a:rPr lang="en-US" sz="4500" u="sng" dirty="0">
                <a:solidFill>
                  <a:srgbClr val="0000FF"/>
                </a:solidFill>
              </a:rPr>
              <a:t>www</a:t>
            </a:r>
            <a:r>
              <a:rPr lang="ru-RU" sz="4500" u="sng" dirty="0">
                <a:solidFill>
                  <a:srgbClr val="0000FF"/>
                </a:solidFill>
              </a:rPr>
              <a:t>.</a:t>
            </a:r>
            <a:r>
              <a:rPr lang="en-US" sz="4500" u="sng" dirty="0" err="1">
                <a:solidFill>
                  <a:srgbClr val="0000FF"/>
                </a:solidFill>
              </a:rPr>
              <a:t>mos</a:t>
            </a:r>
            <a:r>
              <a:rPr lang="ru-RU" sz="4500" u="sng" dirty="0">
                <a:solidFill>
                  <a:srgbClr val="0000FF"/>
                </a:solidFill>
              </a:rPr>
              <a:t>.</a:t>
            </a:r>
            <a:r>
              <a:rPr lang="en-US" sz="4500" u="sng" dirty="0" err="1">
                <a:solidFill>
                  <a:srgbClr val="0000FF"/>
                </a:solidFill>
              </a:rPr>
              <a:t>ru</a:t>
            </a:r>
            <a:r>
              <a:rPr lang="ru-RU" sz="4500" u="sng" dirty="0">
                <a:solidFill>
                  <a:srgbClr val="0000FF"/>
                </a:solidFill>
              </a:rPr>
              <a:t>/</a:t>
            </a:r>
            <a:r>
              <a:rPr lang="en-US" sz="4500" u="sng" dirty="0" err="1">
                <a:solidFill>
                  <a:srgbClr val="0000FF"/>
                </a:solidFill>
              </a:rPr>
              <a:t>moskomvet</a:t>
            </a:r>
            <a:r>
              <a:rPr lang="ru-RU" sz="4500" u="sng" dirty="0">
                <a:solidFill>
                  <a:srgbClr val="0000FF"/>
                </a:solidFill>
              </a:rPr>
              <a:t>/</a:t>
            </a:r>
            <a:r>
              <a:rPr lang="en-US" sz="4500" u="sng" dirty="0">
                <a:solidFill>
                  <a:srgbClr val="0000FF"/>
                </a:solidFill>
              </a:rPr>
              <a:t>function</a:t>
            </a:r>
            <a:r>
              <a:rPr lang="ru-RU" sz="4500" u="sng" dirty="0">
                <a:solidFill>
                  <a:srgbClr val="0000FF"/>
                </a:solidFill>
              </a:rPr>
              <a:t>/ </a:t>
            </a:r>
            <a:r>
              <a:rPr lang="en-US" sz="4500" u="sng" dirty="0" err="1">
                <a:solidFill>
                  <a:srgbClr val="0000FF"/>
                </a:solidFill>
              </a:rPr>
              <a:t>elsertifikacii</a:t>
            </a:r>
            <a:r>
              <a:rPr lang="ru-RU" sz="4500" u="sng" dirty="0">
                <a:solidFill>
                  <a:srgbClr val="0000FF"/>
                </a:solidFill>
              </a:rPr>
              <a:t>а/</a:t>
            </a:r>
            <a:r>
              <a:rPr lang="ru-RU" sz="4500" dirty="0">
                <a:solidFill>
                  <a:srgbClr val="0000FF"/>
                </a:solidFill>
              </a:rPr>
              <a:t>)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ru-RU" sz="3200" dirty="0"/>
          </a:p>
        </p:txBody>
      </p:sp>
      <p:sp>
        <p:nvSpPr>
          <p:cNvPr id="15366" name="Прямоугольник 6"/>
          <p:cNvSpPr>
            <a:spLocks noChangeArrowheads="1"/>
          </p:cNvSpPr>
          <p:nvPr/>
        </p:nvSpPr>
        <p:spPr bwMode="auto">
          <a:xfrm>
            <a:off x="0" y="2643188"/>
            <a:ext cx="91440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2000" b="1">
                <a:latin typeface="Arial" panose="020B0604020202020204" pitchFamily="34" charset="0"/>
              </a:rPr>
              <a:t>техническая поддержка системы «ВетИС»:</a:t>
            </a:r>
          </a:p>
          <a:p>
            <a:pPr>
              <a:buFontTx/>
              <a:buNone/>
            </a:pPr>
            <a:endParaRPr lang="ru-RU" altLang="ru-RU" sz="800">
              <a:latin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тел.: 8 (4922) 52-99-29.</a:t>
            </a:r>
          </a:p>
          <a:p>
            <a:pPr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е</a:t>
            </a:r>
            <a:r>
              <a:rPr lang="en-US" altLang="ru-RU" sz="1800">
                <a:latin typeface="Arial" panose="020B0604020202020204" pitchFamily="34" charset="0"/>
              </a:rPr>
              <a:t>-mail</a:t>
            </a:r>
            <a:r>
              <a:rPr lang="ru-RU" altLang="ru-RU" sz="1800">
                <a:latin typeface="Arial" panose="020B0604020202020204" pitchFamily="34" charset="0"/>
              </a:rPr>
              <a:t>: </a:t>
            </a:r>
            <a:r>
              <a:rPr lang="en-US" altLang="ru-RU" sz="1800">
                <a:latin typeface="Arial" panose="020B0604020202020204" pitchFamily="34" charset="0"/>
              </a:rPr>
              <a:t>mercury@fsvps.ru</a:t>
            </a: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5367" name="Прямоугольник 10"/>
          <p:cNvSpPr>
            <a:spLocks noChangeArrowheads="1"/>
          </p:cNvSpPr>
          <p:nvPr/>
        </p:nvSpPr>
        <p:spPr bwMode="auto">
          <a:xfrm>
            <a:off x="0" y="3914775"/>
            <a:ext cx="9144000" cy="115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2000" b="1">
                <a:latin typeface="Arial" panose="020B0604020202020204" pitchFamily="34" charset="0"/>
              </a:rPr>
              <a:t>возможность обучения</a:t>
            </a:r>
          </a:p>
          <a:p>
            <a:pPr>
              <a:buFontTx/>
              <a:buNone/>
            </a:pPr>
            <a:endParaRPr lang="ru-RU" altLang="ru-RU" sz="800">
              <a:latin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Отдел повышения квалификации ГБУ «Мосветобъединение», </a:t>
            </a:r>
            <a:br>
              <a:rPr lang="ru-RU" altLang="ru-RU" sz="1800">
                <a:latin typeface="Arial" panose="020B0604020202020204" pitchFamily="34" charset="0"/>
              </a:rPr>
            </a:br>
            <a:r>
              <a:rPr lang="ru-RU" altLang="ru-RU" sz="1800">
                <a:latin typeface="Arial" panose="020B0604020202020204" pitchFamily="34" charset="0"/>
              </a:rPr>
              <a:t>тел: 8 (495) 633-80-10, сайт </a:t>
            </a:r>
            <a:r>
              <a:rPr lang="en-US" altLang="ru-RU" sz="1800" u="sng">
                <a:solidFill>
                  <a:srgbClr val="0000FF"/>
                </a:solidFill>
                <a:latin typeface="Arial" panose="020B0604020202020204" pitchFamily="34" charset="0"/>
              </a:rPr>
              <a:t>www.mosobvet.ru/uchebnyy-tsentr/</a:t>
            </a:r>
            <a:endParaRPr lang="ru-RU" altLang="ru-RU" sz="1800" u="sng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15368" name="Picture 2" descr="https://im0-tub-ru.yandex.net/i?id=8abf1c430cfaa3f38818006958ac6c6f&amp;n=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5" y="3000375"/>
            <a:ext cx="2201863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2"/>
          <p:cNvSpPr>
            <a:spLocks noChangeArrowheads="1"/>
          </p:cNvSpPr>
          <p:nvPr/>
        </p:nvSpPr>
        <p:spPr bwMode="auto">
          <a:xfrm>
            <a:off x="714375" y="42863"/>
            <a:ext cx="8429625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Trebuchet MS" panose="020B0603020202020204" pitchFamily="34" charset="0"/>
              </a:rPr>
              <a:t>В соответствии с Федеральным законом от 13.07.2015 N 243-ФЗ «О внесении изменений в Закон Российской Федерации «О ветеринарии» и отдельные законодательные акты Российской Федерации»  с 01.07.2018 г. предусмотрено оформление ветеринарных сопроводительных документов </a:t>
            </a:r>
            <a:r>
              <a:rPr lang="ru-RU" altLang="ru-RU" sz="1800">
                <a:solidFill>
                  <a:srgbClr val="FF0000"/>
                </a:solidFill>
                <a:latin typeface="Trebuchet MS" panose="020B0603020202020204" pitchFamily="34" charset="0"/>
              </a:rPr>
              <a:t>исключительно </a:t>
            </a:r>
            <a:r>
              <a:rPr lang="ru-RU" altLang="ru-RU" sz="1800">
                <a:solidFill>
                  <a:srgbClr val="008000"/>
                </a:solidFill>
                <a:latin typeface="Trebuchet MS" panose="020B0603020202020204" pitchFamily="34" charset="0"/>
              </a:rPr>
              <a:t>в электронном виде в Федеральной государственной информационной системе в области ветеринарии (ВетИС), </a:t>
            </a:r>
            <a:r>
              <a:rPr lang="ru-RU" altLang="ru-RU" sz="1800">
                <a:latin typeface="Trebuchet MS" panose="020B0603020202020204" pitchFamily="34" charset="0"/>
              </a:rPr>
              <a:t>оператором которой является Россельхознадзор.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Trebuchet MS" panose="020B0603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Trebuchet MS" panose="020B0603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Trebuchet MS" panose="020B0603020202020204" pitchFamily="34" charset="0"/>
              </a:rPr>
              <a:t> </a:t>
            </a:r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6" t="9357" r="53949" b="47836"/>
          <a:stretch>
            <a:fillRect/>
          </a:stretch>
        </p:blipFill>
        <p:spPr bwMode="auto">
          <a:xfrm>
            <a:off x="23813" y="2071688"/>
            <a:ext cx="9120187" cy="307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3" descr="Знак ГВС Москвы.T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05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806450"/>
            <a:ext cx="449263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http://sibagropribor.ru/upload/medialibrary/8e1/8e1940a407de1a3959305b349f3e55c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70" r="36259"/>
          <a:stretch>
            <a:fillRect/>
          </a:stretch>
        </p:blipFill>
        <p:spPr bwMode="auto">
          <a:xfrm>
            <a:off x="0" y="3702050"/>
            <a:ext cx="522288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Прямоугольник 1"/>
          <p:cNvSpPr>
            <a:spLocks noChangeArrowheads="1"/>
          </p:cNvSpPr>
          <p:nvPr/>
        </p:nvSpPr>
        <p:spPr bwMode="auto">
          <a:xfrm>
            <a:off x="571500" y="3786188"/>
            <a:ext cx="8572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 b="1" u="sng">
                <a:solidFill>
                  <a:srgbClr val="FF0000"/>
                </a:solidFill>
                <a:latin typeface="Arial" panose="020B0604020202020204" pitchFamily="34" charset="0"/>
              </a:rPr>
              <a:t>С 01.07.2018</a:t>
            </a:r>
            <a:r>
              <a:rPr lang="ru-RU" altLang="ru-RU" sz="1800" b="1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800">
                <a:latin typeface="Arial" panose="020B0604020202020204" pitchFamily="34" charset="0"/>
              </a:rPr>
              <a:t>в перечень товаров будут включены готовая молочная продукция, сыры, мороженое, соленые, сушеные, копченые рыбо и морепродукты, консервы, составные продукты, содержащие продукцию животного происхождения и др.</a:t>
            </a:r>
          </a:p>
        </p:txBody>
      </p:sp>
      <p:pic>
        <p:nvPicPr>
          <p:cNvPr id="6149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1839913"/>
            <a:ext cx="44926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2895600"/>
            <a:ext cx="449263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 descr="Знак ГВС Москвы.T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05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Прямоугольник 8"/>
          <p:cNvSpPr>
            <a:spLocks noChangeArrowheads="1"/>
          </p:cNvSpPr>
          <p:nvPr/>
        </p:nvSpPr>
        <p:spPr bwMode="auto">
          <a:xfrm>
            <a:off x="785813" y="0"/>
            <a:ext cx="83581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Century Gothic" panose="020B0502020202020204" pitchFamily="34" charset="0"/>
              </a:rPr>
              <a:t>ТОВАРЫ, КОТОРЫЕ С 01.07.2018Г. ДОЛЖНЫ СОПРОВОЖДАТЬСЯ ЭЛЕКТРОННЫМИ ВЕТЕРИНАРНЫМИ СЕРТИФИКАТАМИ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3" y="642938"/>
            <a:ext cx="8424862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4" name="Прямоугольник 10"/>
          <p:cNvSpPr>
            <a:spLocks noChangeArrowheads="1"/>
          </p:cNvSpPr>
          <p:nvPr/>
        </p:nvSpPr>
        <p:spPr bwMode="auto">
          <a:xfrm>
            <a:off x="571500" y="714375"/>
            <a:ext cx="8572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panose="020B0604020202020204" pitchFamily="34" charset="0"/>
              </a:rPr>
              <a:t>Приказ Минсельхоза России от </a:t>
            </a:r>
            <a:r>
              <a:rPr lang="ru-RU" altLang="ru-RU" sz="1400" b="1">
                <a:solidFill>
                  <a:srgbClr val="000099"/>
                </a:solidFill>
                <a:latin typeface="Arial" panose="020B0604020202020204" pitchFamily="34" charset="0"/>
              </a:rPr>
              <a:t>18.12.2015 N 648 </a:t>
            </a:r>
            <a:r>
              <a:rPr lang="ru-RU" altLang="ru-RU" sz="1400">
                <a:latin typeface="Arial" panose="020B0604020202020204" pitchFamily="34" charset="0"/>
              </a:rPr>
              <a:t>«Об утверждении Перечня подконтрольных товаров, подлежащих сопровождению ветеринарными сопроводительными документами»</a:t>
            </a:r>
          </a:p>
        </p:txBody>
      </p:sp>
      <p:sp>
        <p:nvSpPr>
          <p:cNvPr id="6155" name="Прямоугольник 11"/>
          <p:cNvSpPr>
            <a:spLocks noChangeArrowheads="1"/>
          </p:cNvSpPr>
          <p:nvPr/>
        </p:nvSpPr>
        <p:spPr bwMode="auto">
          <a:xfrm>
            <a:off x="571500" y="1428750"/>
            <a:ext cx="8572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panose="020B0604020202020204" pitchFamily="34" charset="0"/>
              </a:rPr>
              <a:t>Приказ Минсельхоза России от </a:t>
            </a:r>
            <a:r>
              <a:rPr lang="ru-RU" altLang="ru-RU" sz="1400" b="1">
                <a:solidFill>
                  <a:srgbClr val="000099"/>
                </a:solidFill>
                <a:latin typeface="Arial" panose="020B0604020202020204" pitchFamily="34" charset="0"/>
              </a:rPr>
              <a:t>18.12.2015 N 647</a:t>
            </a:r>
            <a:r>
              <a:rPr lang="ru-RU" altLang="ru-RU" sz="1400">
                <a:latin typeface="Arial" panose="020B0604020202020204" pitchFamily="34" charset="0"/>
              </a:rPr>
              <a:t> «Об утверждении Перечня подконтрольных товаров, на которые могут проводить оформление ветеринарных сопроводительных документов аттестованные специалисты, не являющиеся уполномоченными лицами органов и учреждений, входящих в систему Государственной ветеринарной службы Российской Федерации»</a:t>
            </a:r>
          </a:p>
        </p:txBody>
      </p:sp>
      <p:sp>
        <p:nvSpPr>
          <p:cNvPr id="6156" name="Прямоугольник 12"/>
          <p:cNvSpPr>
            <a:spLocks noChangeArrowheads="1"/>
          </p:cNvSpPr>
          <p:nvPr/>
        </p:nvSpPr>
        <p:spPr bwMode="auto">
          <a:xfrm>
            <a:off x="571500" y="2571750"/>
            <a:ext cx="85725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panose="020B0604020202020204" pitchFamily="34" charset="0"/>
              </a:rPr>
              <a:t>Приказ Минсельхоза России от </a:t>
            </a:r>
            <a:r>
              <a:rPr lang="ru-RU" altLang="ru-RU" sz="1400" b="1">
                <a:solidFill>
                  <a:srgbClr val="000099"/>
                </a:solidFill>
                <a:latin typeface="Arial" panose="020B0604020202020204" pitchFamily="34" charset="0"/>
              </a:rPr>
              <a:t>18.12.2015 N 646 </a:t>
            </a:r>
            <a:r>
              <a:rPr lang="ru-RU" altLang="ru-RU" sz="1400">
                <a:latin typeface="Arial" panose="020B0604020202020204" pitchFamily="34" charset="0"/>
              </a:rPr>
              <a:t>«Об утверждении Перечня продукции животного происхождения, на которую уполномоченные лица организаций, являющихся производителями подконтрольных товаров и (или) участниками оборота подконтрольных товаров, и индивидуальные предприниматели, являющиеся производителями подконтрольных товаров и (или) участниками оборота подконтрольных товаров, могут оформлять ветеринарные сопроводительные документы»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" y="1143000"/>
            <a:ext cx="449263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4" descr="http://sibagropribor.ru/upload/medialibrary/8e1/8e1940a407de1a3959305b349f3e55c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70" r="36259"/>
          <a:stretch>
            <a:fillRect/>
          </a:stretch>
        </p:blipFill>
        <p:spPr bwMode="auto">
          <a:xfrm>
            <a:off x="144463" y="2428875"/>
            <a:ext cx="284162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" y="1839913"/>
            <a:ext cx="44926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" y="3500438"/>
            <a:ext cx="44926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 descr="Знак ГВС Москвы.T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05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Прямоугольник 8"/>
          <p:cNvSpPr>
            <a:spLocks noChangeArrowheads="1"/>
          </p:cNvSpPr>
          <p:nvPr/>
        </p:nvSpPr>
        <p:spPr bwMode="auto">
          <a:xfrm>
            <a:off x="785813" y="0"/>
            <a:ext cx="83581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Arial" panose="020B0604020202020204" pitchFamily="34" charset="0"/>
              </a:rPr>
              <a:t>ОФОРМЛЕНИЕ ЭЛЕКТРОННЫХ ВЕТЕРИНАРНЫХ СЕРТИФИКАТОВ В КОМПОНЕНТЕ ВЕТИС -МЕРКУРИЙ</a:t>
            </a:r>
            <a:endParaRPr lang="ru-RU" altLang="ru-RU" sz="1800" b="1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3" y="642938"/>
            <a:ext cx="8424862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бъект 2"/>
          <p:cNvSpPr txBox="1">
            <a:spLocks/>
          </p:cNvSpPr>
          <p:nvPr/>
        </p:nvSpPr>
        <p:spPr>
          <a:xfrm>
            <a:off x="571500" y="1143000"/>
            <a:ext cx="8215313" cy="4286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spcBef>
                <a:spcPct val="20000"/>
              </a:spcBef>
              <a:buFont typeface="Arial" charset="0"/>
              <a:buNone/>
              <a:defRPr/>
            </a:pPr>
            <a:r>
              <a:rPr lang="ru-RU" b="1" dirty="0">
                <a:latin typeface="+mn-lt"/>
                <a:cs typeface="+mn-cs"/>
              </a:rPr>
              <a:t>уполномоченные лица государственной ветеринарной службы</a:t>
            </a:r>
          </a:p>
        </p:txBody>
      </p:sp>
      <p:sp>
        <p:nvSpPr>
          <p:cNvPr id="7178" name="Прямоугольник 14"/>
          <p:cNvSpPr>
            <a:spLocks noChangeArrowheads="1"/>
          </p:cNvSpPr>
          <p:nvPr/>
        </p:nvSpPr>
        <p:spPr bwMode="auto">
          <a:xfrm>
            <a:off x="500063" y="642938"/>
            <a:ext cx="33321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1800" b="1">
                <a:solidFill>
                  <a:srgbClr val="0070C0"/>
                </a:solidFill>
                <a:latin typeface="Arial" panose="020B0604020202020204" pitchFamily="34" charset="0"/>
              </a:rPr>
              <a:t>Право оформления имеют:</a:t>
            </a:r>
          </a:p>
        </p:txBody>
      </p:sp>
      <p:sp>
        <p:nvSpPr>
          <p:cNvPr id="7179" name="Объект 2"/>
          <p:cNvSpPr txBox="1">
            <a:spLocks/>
          </p:cNvSpPr>
          <p:nvPr/>
        </p:nvSpPr>
        <p:spPr bwMode="auto">
          <a:xfrm>
            <a:off x="571500" y="1643063"/>
            <a:ext cx="84296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 </a:t>
            </a:r>
            <a:r>
              <a:rPr lang="ru-RU" altLang="ru-RU" sz="1800" b="1"/>
              <a:t>аттестованные  ветеринарные специалисты</a:t>
            </a:r>
            <a:r>
              <a:rPr lang="ru-RU" altLang="ru-RU" sz="1800"/>
              <a:t>, не являющиеся уполномоченными лицами государственной ветеринарной службы</a:t>
            </a: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</p:txBody>
      </p:sp>
      <p:sp>
        <p:nvSpPr>
          <p:cNvPr id="7180" name="Прямоугольник 16"/>
          <p:cNvSpPr>
            <a:spLocks noChangeArrowheads="1"/>
          </p:cNvSpPr>
          <p:nvPr/>
        </p:nvSpPr>
        <p:spPr bwMode="auto">
          <a:xfrm>
            <a:off x="500063" y="2357438"/>
            <a:ext cx="8429625" cy="117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600" i="1">
                <a:latin typeface="Arial" panose="020B0604020202020204" pitchFamily="34" charset="0"/>
              </a:rPr>
              <a:t>Регистрация аттестованных ветеринарных специалистов осуществляется на основании акта уполномоченного органа об аттестации данного ветеринарного специалиста на право оформления ветеринарных сопроводительных документов в электронном виде</a:t>
            </a:r>
          </a:p>
        </p:txBody>
      </p:sp>
      <p:sp>
        <p:nvSpPr>
          <p:cNvPr id="7181" name="Объект 2"/>
          <p:cNvSpPr txBox="1">
            <a:spLocks/>
          </p:cNvSpPr>
          <p:nvPr/>
        </p:nvSpPr>
        <p:spPr bwMode="auto">
          <a:xfrm>
            <a:off x="500063" y="3429000"/>
            <a:ext cx="8643937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None/>
            </a:pPr>
            <a:r>
              <a:rPr lang="ru-RU" altLang="ru-RU" sz="1800" b="1"/>
              <a:t>уполномоченные лица организаций и индивидуальных предпринимателей</a:t>
            </a:r>
            <a:r>
              <a:rPr lang="ru-RU" altLang="ru-RU" sz="1800"/>
              <a:t>, являющихся производителями или участниками оборота подконтрольных товаров</a:t>
            </a:r>
          </a:p>
        </p:txBody>
      </p:sp>
      <p:sp>
        <p:nvSpPr>
          <p:cNvPr id="7182" name="Прямоугольник 18"/>
          <p:cNvSpPr>
            <a:spLocks noChangeArrowheads="1"/>
          </p:cNvSpPr>
          <p:nvPr/>
        </p:nvSpPr>
        <p:spPr bwMode="auto">
          <a:xfrm>
            <a:off x="428625" y="4071938"/>
            <a:ext cx="8643938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600" i="1">
                <a:latin typeface="Arial" panose="020B0604020202020204" pitchFamily="34" charset="0"/>
              </a:rPr>
              <a:t>При регистрации уполномоченных лиц организаций необходимо представление данных документа, подтверждающего наличие у регистрируемого уполномоченого лица ветеринарного образования (пункт 10 приложения 2 к Приказу Минсельхоза России № 589) </a:t>
            </a:r>
          </a:p>
        </p:txBody>
      </p:sp>
      <p:pic>
        <p:nvPicPr>
          <p:cNvPr id="7183" name="Picture 4" descr="http://sibagropribor.ru/upload/medialibrary/8e1/8e1940a407de1a3959305b349f3e55c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70" r="36259"/>
          <a:stretch>
            <a:fillRect/>
          </a:stretch>
        </p:blipFill>
        <p:spPr bwMode="auto">
          <a:xfrm>
            <a:off x="142875" y="4143375"/>
            <a:ext cx="2841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нак ГВС Москвы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05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Прямоугольник 8"/>
          <p:cNvSpPr>
            <a:spLocks noChangeArrowheads="1"/>
          </p:cNvSpPr>
          <p:nvPr/>
        </p:nvSpPr>
        <p:spPr bwMode="auto">
          <a:xfrm>
            <a:off x="785813" y="0"/>
            <a:ext cx="83581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Century Gothic" panose="020B0502020202020204" pitchFamily="34" charset="0"/>
              </a:rPr>
              <a:t>ЭЛЕКТРОННЫЕ ВЕТЕРИНАРНЫЕ СЕРТИФИКАТЫ ОФОРМЛЯЮТСЯ В СЛЕДУЮЩИХ СЛУЧАЯХ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3" y="642938"/>
            <a:ext cx="8424862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7" name="TextBox 13"/>
          <p:cNvSpPr txBox="1">
            <a:spLocks noChangeArrowheads="1"/>
          </p:cNvSpPr>
          <p:nvPr/>
        </p:nvSpPr>
        <p:spPr bwMode="auto">
          <a:xfrm>
            <a:off x="395288" y="3795713"/>
            <a:ext cx="8569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- при производстве партии подконтрольных товаров на предприятиях общественного питания и в цехах магазинов для последующей реализации на данном предприятии;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- производимых и перемещаемых для личных целей.</a:t>
            </a:r>
          </a:p>
        </p:txBody>
      </p:sp>
      <p:sp>
        <p:nvSpPr>
          <p:cNvPr id="8198" name="Прямоугольник 14"/>
          <p:cNvSpPr>
            <a:spLocks noChangeArrowheads="1"/>
          </p:cNvSpPr>
          <p:nvPr/>
        </p:nvSpPr>
        <p:spPr bwMode="auto">
          <a:xfrm>
            <a:off x="250825" y="700088"/>
            <a:ext cx="5400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70C0"/>
                </a:solidFill>
                <a:latin typeface="Arial" panose="020B0604020202020204" pitchFamily="34" charset="0"/>
              </a:rPr>
              <a:t>ВСД оформляются в следующих случаях:</a:t>
            </a:r>
          </a:p>
        </p:txBody>
      </p:sp>
      <p:pic>
        <p:nvPicPr>
          <p:cNvPr id="8199" name="Picture 2" descr="F:\motionparadox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32" t="27052" r="11142" b="42032"/>
          <a:stretch>
            <a:fillRect/>
          </a:stretch>
        </p:blipFill>
        <p:spPr bwMode="auto">
          <a:xfrm>
            <a:off x="3779838" y="1131888"/>
            <a:ext cx="396081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3" descr="F:\699342-icon-69-document-text-51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987425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1" name="Прямоугольник 18"/>
          <p:cNvSpPr>
            <a:spLocks noChangeArrowheads="1"/>
          </p:cNvSpPr>
          <p:nvPr/>
        </p:nvSpPr>
        <p:spPr bwMode="auto">
          <a:xfrm>
            <a:off x="395288" y="1347788"/>
            <a:ext cx="23320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- при перемещении </a:t>
            </a:r>
          </a:p>
        </p:txBody>
      </p:sp>
      <p:sp>
        <p:nvSpPr>
          <p:cNvPr id="8202" name="Прямоугольник 19"/>
          <p:cNvSpPr>
            <a:spLocks noChangeArrowheads="1"/>
          </p:cNvSpPr>
          <p:nvPr/>
        </p:nvSpPr>
        <p:spPr bwMode="auto">
          <a:xfrm>
            <a:off x="395288" y="2201863"/>
            <a:ext cx="23002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- при производстве </a:t>
            </a:r>
          </a:p>
        </p:txBody>
      </p:sp>
      <p:sp>
        <p:nvSpPr>
          <p:cNvPr id="8203" name="Прямоугольник 20"/>
          <p:cNvSpPr>
            <a:spLocks noChangeArrowheads="1"/>
          </p:cNvSpPr>
          <p:nvPr/>
        </p:nvSpPr>
        <p:spPr bwMode="auto">
          <a:xfrm>
            <a:off x="395288" y="2932113"/>
            <a:ext cx="2959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- при смене собственника</a:t>
            </a:r>
          </a:p>
        </p:txBody>
      </p:sp>
      <p:pic>
        <p:nvPicPr>
          <p:cNvPr id="8204" name="Picture 5" descr="F:\160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924050"/>
            <a:ext cx="57626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5" name="Picture 6" descr="F:\swiss-chees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1924050"/>
            <a:ext cx="5762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Выгнутая вверх стрелка 23"/>
          <p:cNvSpPr/>
          <p:nvPr/>
        </p:nvSpPr>
        <p:spPr>
          <a:xfrm>
            <a:off x="4500563" y="1851025"/>
            <a:ext cx="2735262" cy="360363"/>
          </a:xfrm>
          <a:prstGeom prst="curvedDownArrow">
            <a:avLst/>
          </a:prstGeom>
          <a:solidFill>
            <a:srgbClr val="33CCFF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8207" name="Picture 7" descr="F:\10393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" t="8571" r="11429" b="11429"/>
          <a:stretch>
            <a:fillRect/>
          </a:stretch>
        </p:blipFill>
        <p:spPr bwMode="auto">
          <a:xfrm>
            <a:off x="3924300" y="2932113"/>
            <a:ext cx="65087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Выгнутая вверх стрелка 25"/>
          <p:cNvSpPr/>
          <p:nvPr/>
        </p:nvSpPr>
        <p:spPr>
          <a:xfrm>
            <a:off x="4572000" y="2859088"/>
            <a:ext cx="2736850" cy="360362"/>
          </a:xfrm>
          <a:prstGeom prst="curvedDownArrow">
            <a:avLst/>
          </a:prstGeom>
          <a:solidFill>
            <a:srgbClr val="00FF00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8209" name="Picture 8" descr="F:\215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932113"/>
            <a:ext cx="56991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0" name="Прямоугольник 27"/>
          <p:cNvSpPr>
            <a:spLocks noChangeArrowheads="1"/>
          </p:cNvSpPr>
          <p:nvPr/>
        </p:nvSpPr>
        <p:spPr bwMode="auto">
          <a:xfrm>
            <a:off x="323850" y="3508375"/>
            <a:ext cx="38623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FF0000"/>
                </a:solidFill>
                <a:latin typeface="Arial" panose="020B0604020202020204" pitchFamily="34" charset="0"/>
              </a:rPr>
              <a:t>Оформление ВСД не требуется:</a:t>
            </a:r>
          </a:p>
        </p:txBody>
      </p:sp>
      <p:pic>
        <p:nvPicPr>
          <p:cNvPr id="8211" name="Picture 3" descr="F:\699342-icon-69-document-text-512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851025"/>
            <a:ext cx="647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2" name="Picture 3" descr="F:\699342-icon-69-document-text-512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2859088"/>
            <a:ext cx="647700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374775"/>
            <a:ext cx="449262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286000"/>
            <a:ext cx="449262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3497263"/>
            <a:ext cx="449262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 descr="Знак ГВС Москвы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05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Прямоугольник 8"/>
          <p:cNvSpPr>
            <a:spLocks noChangeArrowheads="1"/>
          </p:cNvSpPr>
          <p:nvPr/>
        </p:nvSpPr>
        <p:spPr bwMode="auto">
          <a:xfrm>
            <a:off x="785813" y="0"/>
            <a:ext cx="83581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Arial" panose="020B0604020202020204" pitchFamily="34" charset="0"/>
              </a:rPr>
              <a:t>РЕГИСТРАЦИЯ ХОЗЯЙСТВУЮЩИХ СУБЪЕКТОВ И </a:t>
            </a:r>
            <a:endParaRPr lang="en-US" altLang="ru-RU" sz="1800" b="1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Arial" panose="020B0604020202020204" pitchFamily="34" charset="0"/>
              </a:rPr>
              <a:t>УПОЛНОМОЧЕННЫХ ЛИЦ</a:t>
            </a:r>
            <a:endParaRPr lang="ru-RU" altLang="ru-RU" sz="1800" b="1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3" y="642938"/>
            <a:ext cx="8424862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4" name="Прямоугольник 20"/>
          <p:cNvSpPr>
            <a:spLocks noChangeArrowheads="1"/>
          </p:cNvSpPr>
          <p:nvPr/>
        </p:nvSpPr>
        <p:spPr bwMode="auto">
          <a:xfrm>
            <a:off x="642938" y="1160463"/>
            <a:ext cx="8286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Определить уполномоченных лиц для работы в компоненте «ВетИС»- «Меркурий»</a:t>
            </a:r>
          </a:p>
        </p:txBody>
      </p:sp>
      <p:sp>
        <p:nvSpPr>
          <p:cNvPr id="9225" name="Прямоугольник 21"/>
          <p:cNvSpPr>
            <a:spLocks noChangeArrowheads="1"/>
          </p:cNvSpPr>
          <p:nvPr/>
        </p:nvSpPr>
        <p:spPr bwMode="auto">
          <a:xfrm>
            <a:off x="1020763" y="2000250"/>
            <a:ext cx="8143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Определить необходимые «права доступа» и распределить их между данными уполномоченными лицами </a:t>
            </a:r>
            <a:r>
              <a:rPr lang="ru-RU" altLang="ru-RU" sz="1800" i="1">
                <a:latin typeface="Arial" panose="020B0604020202020204" pitchFamily="34" charset="0"/>
              </a:rPr>
              <a:t>(перечень «прав доступа» установлен пунктом 21 приложения 2 к приказу Минсельхоза России № 589)</a:t>
            </a:r>
          </a:p>
        </p:txBody>
      </p:sp>
      <p:sp>
        <p:nvSpPr>
          <p:cNvPr id="9226" name="Прямоугольник 22"/>
          <p:cNvSpPr>
            <a:spLocks noChangeArrowheads="1"/>
          </p:cNvSpPr>
          <p:nvPr/>
        </p:nvSpPr>
        <p:spPr bwMode="auto">
          <a:xfrm>
            <a:off x="1428750" y="3163888"/>
            <a:ext cx="7715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Обратиться с заявлением установленной формы в </a:t>
            </a:r>
            <a:r>
              <a:rPr lang="ru-RU" altLang="ru-RU" sz="1800" b="1">
                <a:latin typeface="Arial" panose="020B0604020202020204" pitchFamily="34" charset="0"/>
              </a:rPr>
              <a:t>Управление Россельхознадзора по городу Москва, Московской и Тульской областям</a:t>
            </a:r>
            <a:r>
              <a:rPr lang="ru-RU" altLang="ru-RU" sz="1800">
                <a:latin typeface="Arial" panose="020B0604020202020204" pitchFamily="34" charset="0"/>
              </a:rPr>
              <a:t> о регистрации и представлении соответствующих прав доступа</a:t>
            </a:r>
          </a:p>
        </p:txBody>
      </p:sp>
      <p:pic>
        <p:nvPicPr>
          <p:cNvPr id="9227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429125"/>
            <a:ext cx="449263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8" name="Прямоугольник 24"/>
          <p:cNvSpPr>
            <a:spLocks noChangeArrowheads="1"/>
          </p:cNvSpPr>
          <p:nvPr/>
        </p:nvSpPr>
        <p:spPr bwMode="auto">
          <a:xfrm>
            <a:off x="1714500" y="4357688"/>
            <a:ext cx="74295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При необходимости обучить уполномоченных лиц навыкам работы в компонентах «ВетИС»</a:t>
            </a:r>
          </a:p>
        </p:txBody>
      </p:sp>
      <p:sp>
        <p:nvSpPr>
          <p:cNvPr id="9229" name="Прямоугольник 25"/>
          <p:cNvSpPr>
            <a:spLocks noChangeArrowheads="1"/>
          </p:cNvSpPr>
          <p:nvPr/>
        </p:nvSpPr>
        <p:spPr bwMode="auto">
          <a:xfrm>
            <a:off x="0" y="714375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panose="020B0604020202020204" pitchFamily="34" charset="0"/>
              </a:rPr>
              <a:t>Участникам производства и оборота подконтрольных товаров </a:t>
            </a:r>
            <a:r>
              <a:rPr lang="ru-RU" altLang="ru-RU" sz="1800" b="1">
                <a:solidFill>
                  <a:srgbClr val="FF0000"/>
                </a:solidFill>
                <a:latin typeface="Arial" panose="020B0604020202020204" pitchFamily="34" charset="0"/>
              </a:rPr>
              <a:t>необходимо: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44926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57438"/>
            <a:ext cx="44926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7563"/>
            <a:ext cx="44926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 descr="Знак ГВС Москвы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05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Прямоугольник 8"/>
          <p:cNvSpPr>
            <a:spLocks noChangeArrowheads="1"/>
          </p:cNvSpPr>
          <p:nvPr/>
        </p:nvSpPr>
        <p:spPr bwMode="auto">
          <a:xfrm>
            <a:off x="642938" y="0"/>
            <a:ext cx="85010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Arial" panose="020B0604020202020204" pitchFamily="34" charset="0"/>
              </a:rPr>
              <a:t>РЕГИСТРАЦИЯ ОБЪЕКТОВ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Arial" panose="020B0604020202020204" pitchFamily="34" charset="0"/>
              </a:rPr>
              <a:t>(ПРОИЗВОДСТВЕННЫХ ПЛОЩАДОК)</a:t>
            </a:r>
            <a:endParaRPr lang="ru-RU" altLang="ru-RU" sz="1800" b="1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3" y="642938"/>
            <a:ext cx="8424862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8" name="Прямоугольник 20"/>
          <p:cNvSpPr>
            <a:spLocks noChangeArrowheads="1"/>
          </p:cNvSpPr>
          <p:nvPr/>
        </p:nvSpPr>
        <p:spPr bwMode="auto">
          <a:xfrm>
            <a:off x="571500" y="1425575"/>
            <a:ext cx="85725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заполнением формы заявки на «регистрацию производственных объектов» через систему Общего доступа в компоненте ВетИС – Цербер </a:t>
            </a:r>
            <a:r>
              <a:rPr lang="ru-RU" altLang="ru-RU" sz="1800" u="sng">
                <a:solidFill>
                  <a:srgbClr val="0033CC"/>
                </a:solidFill>
                <a:latin typeface="Arial" panose="020B0604020202020204" pitchFamily="34" charset="0"/>
              </a:rPr>
              <a:t>(</a:t>
            </a:r>
            <a:r>
              <a:rPr lang="en-US" altLang="ru-RU" sz="1800" u="sng">
                <a:solidFill>
                  <a:srgbClr val="0033CC"/>
                </a:solidFill>
                <a:latin typeface="Arial" panose="020B0604020202020204" pitchFamily="34" charset="0"/>
              </a:rPr>
              <a:t>www.vetrf.ru/vetrf/cerberus.</a:t>
            </a:r>
            <a:r>
              <a:rPr lang="ru-RU" altLang="ru-RU" sz="1800" u="sng">
                <a:solidFill>
                  <a:srgbClr val="0033CC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10249" name="Прямоугольник 21"/>
          <p:cNvSpPr>
            <a:spLocks noChangeArrowheads="1"/>
          </p:cNvSpPr>
          <p:nvPr/>
        </p:nvSpPr>
        <p:spPr bwMode="auto">
          <a:xfrm>
            <a:off x="571500" y="2286000"/>
            <a:ext cx="8572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путем автоматизированного внесения через специальный раздел «Универсального шлюза» («ВетИС.API») при наличии интеграции</a:t>
            </a:r>
            <a:endParaRPr lang="ru-RU" altLang="ru-RU" sz="1800" i="1">
              <a:latin typeface="Arial" panose="020B0604020202020204" pitchFamily="34" charset="0"/>
            </a:endParaRPr>
          </a:p>
        </p:txBody>
      </p:sp>
      <p:sp>
        <p:nvSpPr>
          <p:cNvPr id="10250" name="Прямоугольник 22"/>
          <p:cNvSpPr>
            <a:spLocks noChangeArrowheads="1"/>
          </p:cNvSpPr>
          <p:nvPr/>
        </p:nvSpPr>
        <p:spPr bwMode="auto">
          <a:xfrm>
            <a:off x="571500" y="3143250"/>
            <a:ext cx="85725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через письменное обращение в Управление Россельхознадзора по городу Москва, Московской и Тульской областям или Комитет ветеринарии города Москвы</a:t>
            </a:r>
          </a:p>
        </p:txBody>
      </p:sp>
      <p:pic>
        <p:nvPicPr>
          <p:cNvPr id="10251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14813"/>
            <a:ext cx="44926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2" name="Прямоугольник 24"/>
          <p:cNvSpPr>
            <a:spLocks noChangeArrowheads="1"/>
          </p:cNvSpPr>
          <p:nvPr/>
        </p:nvSpPr>
        <p:spPr bwMode="auto">
          <a:xfrm>
            <a:off x="571500" y="4140200"/>
            <a:ext cx="8572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при оформлении ЭВСД любым уполномоченным лицом в адрес объекта, размещенного на территории города Москвы</a:t>
            </a:r>
          </a:p>
        </p:txBody>
      </p:sp>
      <p:sp>
        <p:nvSpPr>
          <p:cNvPr id="10253" name="Прямоугольник 12"/>
          <p:cNvSpPr>
            <a:spLocks noChangeArrowheads="1"/>
          </p:cNvSpPr>
          <p:nvPr/>
        </p:nvSpPr>
        <p:spPr bwMode="auto">
          <a:xfrm>
            <a:off x="214313" y="642938"/>
            <a:ext cx="89296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panose="020B0604020202020204" pitchFamily="34" charset="0"/>
              </a:rPr>
              <a:t>Регистрация производственных объектов  осуществляется следующими способами: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214438"/>
            <a:ext cx="449262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857375"/>
            <a:ext cx="449262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2357438"/>
            <a:ext cx="449262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 descr="Знак ГВС Москвы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05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Прямоугольник 8"/>
          <p:cNvSpPr>
            <a:spLocks noChangeArrowheads="1"/>
          </p:cNvSpPr>
          <p:nvPr/>
        </p:nvSpPr>
        <p:spPr bwMode="auto">
          <a:xfrm>
            <a:off x="642938" y="214313"/>
            <a:ext cx="8501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Arial" panose="020B0604020202020204" pitchFamily="34" charset="0"/>
              </a:rPr>
              <a:t>ОФОРМЛЕНИЕ И ГАШЕНИЕ ЭВСД</a:t>
            </a:r>
            <a:endParaRPr lang="ru-RU" altLang="ru-RU" sz="1800" b="1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3" y="642938"/>
            <a:ext cx="8424862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72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643188"/>
            <a:ext cx="449262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Прямоугольник 17"/>
          <p:cNvSpPr>
            <a:spLocks noChangeArrowheads="1"/>
          </p:cNvSpPr>
          <p:nvPr/>
        </p:nvSpPr>
        <p:spPr bwMode="auto">
          <a:xfrm>
            <a:off x="214313" y="714375"/>
            <a:ext cx="4356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70C0"/>
                </a:solidFill>
                <a:latin typeface="Arial" panose="020B0604020202020204" pitchFamily="34" charset="0"/>
              </a:rPr>
              <a:t>Для оформления ЭВСД необходимо</a:t>
            </a:r>
          </a:p>
        </p:txBody>
      </p:sp>
      <p:sp>
        <p:nvSpPr>
          <p:cNvPr id="11274" name="Прямоугольник 18"/>
          <p:cNvSpPr>
            <a:spLocks noChangeArrowheads="1"/>
          </p:cNvSpPr>
          <p:nvPr/>
        </p:nvSpPr>
        <p:spPr bwMode="auto">
          <a:xfrm>
            <a:off x="4929188" y="714375"/>
            <a:ext cx="409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70C0"/>
                </a:solidFill>
                <a:latin typeface="Arial" panose="020B0604020202020204" pitchFamily="34" charset="0"/>
              </a:rPr>
              <a:t>Для «гашения» ЭВСД необходимо</a:t>
            </a:r>
            <a:endParaRPr lang="ru-RU" altLang="ru-RU" sz="1800">
              <a:latin typeface="Arial" panose="020B0604020202020204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4643438" y="107156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2536032" y="3036094"/>
            <a:ext cx="42148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77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1071563"/>
            <a:ext cx="449262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8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1714500"/>
            <a:ext cx="449262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9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3571875"/>
            <a:ext cx="449262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0" name="Объект 2"/>
          <p:cNvSpPr txBox="1">
            <a:spLocks/>
          </p:cNvSpPr>
          <p:nvPr/>
        </p:nvSpPr>
        <p:spPr bwMode="auto">
          <a:xfrm>
            <a:off x="785813" y="3571875"/>
            <a:ext cx="37861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800"/>
              <a:t>Заполнить данные ЭВСД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ru-RU" altLang="ru-RU" sz="1800"/>
          </a:p>
        </p:txBody>
      </p:sp>
      <p:sp>
        <p:nvSpPr>
          <p:cNvPr id="38" name="Прямоугольник 37"/>
          <p:cNvSpPr/>
          <p:nvPr/>
        </p:nvSpPr>
        <p:spPr>
          <a:xfrm>
            <a:off x="785813" y="2428875"/>
            <a:ext cx="3786187" cy="8001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ru-RU" dirty="0">
                <a:latin typeface="+mn-lt"/>
                <a:cs typeface="Arial" charset="0"/>
              </a:rPr>
              <a:t>Войти в раздел «Транзакции» </a:t>
            </a:r>
          </a:p>
          <a:p>
            <a:pPr algn="just" eaLnBrk="1" hangingPunct="1">
              <a:defRPr/>
            </a:pPr>
            <a:r>
              <a:rPr lang="ru-RU" sz="1400" dirty="0">
                <a:latin typeface="+mn-lt"/>
                <a:cs typeface="Arial" charset="0"/>
              </a:rPr>
              <a:t>(при необходимости предварительно внести данные о товаре в Журнал продукции)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785813" y="1214438"/>
            <a:ext cx="3786187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dirty="0">
                <a:latin typeface="+mn-lt"/>
                <a:cs typeface="Arial" charset="0"/>
              </a:rPr>
              <a:t>Получить доступ к компоненту </a:t>
            </a:r>
            <a:r>
              <a:rPr lang="ru-RU" dirty="0" err="1">
                <a:latin typeface="+mn-lt"/>
                <a:cs typeface="Arial" charset="0"/>
              </a:rPr>
              <a:t>ВетИС</a:t>
            </a:r>
            <a:r>
              <a:rPr lang="ru-RU" dirty="0">
                <a:latin typeface="+mn-lt"/>
                <a:cs typeface="Arial" charset="0"/>
              </a:rPr>
              <a:t> - Меркурий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785813" y="1928813"/>
            <a:ext cx="3786187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dirty="0">
                <a:latin typeface="+mn-lt"/>
                <a:cs typeface="Arial" charset="0"/>
              </a:rPr>
              <a:t>Войти в личный кабинет</a:t>
            </a:r>
          </a:p>
        </p:txBody>
      </p:sp>
      <p:pic>
        <p:nvPicPr>
          <p:cNvPr id="11284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214813"/>
            <a:ext cx="449262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5" name="Объект 2"/>
          <p:cNvSpPr txBox="1">
            <a:spLocks/>
          </p:cNvSpPr>
          <p:nvPr/>
        </p:nvSpPr>
        <p:spPr bwMode="auto">
          <a:xfrm>
            <a:off x="785813" y="4143375"/>
            <a:ext cx="38576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800"/>
              <a:t>Оформить ЭВСД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ru-RU" altLang="ru-RU" sz="1800"/>
          </a:p>
        </p:txBody>
      </p:sp>
      <p:sp>
        <p:nvSpPr>
          <p:cNvPr id="43" name="Прямоугольник 42"/>
          <p:cNvSpPr/>
          <p:nvPr/>
        </p:nvSpPr>
        <p:spPr>
          <a:xfrm>
            <a:off x="5357813" y="1071563"/>
            <a:ext cx="3786187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dirty="0">
                <a:latin typeface="+mn-lt"/>
                <a:cs typeface="Arial" charset="0"/>
              </a:rPr>
              <a:t>Получить доступ к компоненту </a:t>
            </a:r>
            <a:r>
              <a:rPr lang="ru-RU" dirty="0" err="1">
                <a:latin typeface="+mn-lt"/>
                <a:cs typeface="Arial" charset="0"/>
              </a:rPr>
              <a:t>ВетИС</a:t>
            </a:r>
            <a:r>
              <a:rPr lang="ru-RU" dirty="0">
                <a:latin typeface="+mn-lt"/>
                <a:cs typeface="Arial" charset="0"/>
              </a:rPr>
              <a:t> - Меркурий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5357813" y="1714500"/>
            <a:ext cx="3786187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dirty="0">
                <a:latin typeface="+mn-lt"/>
                <a:cs typeface="Arial" charset="0"/>
              </a:rPr>
              <a:t>Войти в личный кабинет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5357813" y="2214563"/>
            <a:ext cx="3786187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ru-RU" dirty="0">
                <a:latin typeface="+mn-lt"/>
                <a:cs typeface="Arial" charset="0"/>
              </a:rPr>
              <a:t>Войти в раздел Входящие ветеринарные документы</a:t>
            </a:r>
          </a:p>
        </p:txBody>
      </p:sp>
      <p:sp>
        <p:nvSpPr>
          <p:cNvPr id="11289" name="Прямоугольник 45"/>
          <p:cNvSpPr>
            <a:spLocks noChangeArrowheads="1"/>
          </p:cNvSpPr>
          <p:nvPr/>
        </p:nvSpPr>
        <p:spPr bwMode="auto">
          <a:xfrm>
            <a:off x="5000625" y="3571875"/>
            <a:ext cx="4143375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Tx/>
              <a:buNone/>
            </a:pPr>
            <a:r>
              <a:rPr lang="ru-RU" altLang="ru-RU" sz="1400">
                <a:latin typeface="Arial" panose="020B0604020202020204" pitchFamily="34" charset="0"/>
              </a:rPr>
              <a:t>«гашение» ВСД должно осуществляться</a:t>
            </a:r>
            <a:r>
              <a:rPr lang="ru-RU" altLang="ru-RU" sz="1400" b="1">
                <a:latin typeface="Arial" panose="020B0604020202020204" pitchFamily="34" charset="0"/>
              </a:rPr>
              <a:t> </a:t>
            </a:r>
            <a:br>
              <a:rPr lang="ru-RU" altLang="ru-RU" sz="1400" b="1">
                <a:latin typeface="Arial" panose="020B0604020202020204" pitchFamily="34" charset="0"/>
              </a:rPr>
            </a:br>
            <a:r>
              <a:rPr lang="ru-RU" altLang="ru-RU" sz="1400" b="1">
                <a:solidFill>
                  <a:srgbClr val="FF0000"/>
                </a:solidFill>
                <a:latin typeface="Arial" panose="020B0604020202020204" pitchFamily="34" charset="0"/>
              </a:rPr>
              <a:t>в течение 1 рабочего дня</a:t>
            </a:r>
            <a:r>
              <a:rPr lang="ru-RU" altLang="ru-RU" sz="14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>
                <a:latin typeface="Arial" panose="020B0604020202020204" pitchFamily="34" charset="0"/>
              </a:rPr>
              <a:t>после доставки товара в пункт назначения зарегистрированным пользователем с правом доступа «гашение сертификатов». </a:t>
            </a:r>
          </a:p>
        </p:txBody>
      </p:sp>
      <p:pic>
        <p:nvPicPr>
          <p:cNvPr id="11290" name="Picture 5" descr="C:\Users\m_ALimov\Documents\Пиктограмма\image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2928938"/>
            <a:ext cx="449262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Прямоугольник 47"/>
          <p:cNvSpPr/>
          <p:nvPr/>
        </p:nvSpPr>
        <p:spPr>
          <a:xfrm>
            <a:off x="5357813" y="2928938"/>
            <a:ext cx="3786187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dirty="0">
                <a:latin typeface="+mn-lt"/>
                <a:cs typeface="Arial" charset="0"/>
              </a:rPr>
              <a:t>Погасить нужный ЭВСД</a:t>
            </a:r>
          </a:p>
        </p:txBody>
      </p:sp>
      <p:pic>
        <p:nvPicPr>
          <p:cNvPr id="11292" name="Picture 4" descr="http://sibagropribor.ru/upload/medialibrary/8e1/8e1940a407de1a3959305b349f3e55c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70" r="36259"/>
          <a:stretch>
            <a:fillRect/>
          </a:stretch>
        </p:blipFill>
        <p:spPr bwMode="auto">
          <a:xfrm>
            <a:off x="4714875" y="3714750"/>
            <a:ext cx="2841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нак ГВС Москвы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05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Прямоугольник 8"/>
          <p:cNvSpPr>
            <a:spLocks noChangeArrowheads="1"/>
          </p:cNvSpPr>
          <p:nvPr/>
        </p:nvSpPr>
        <p:spPr bwMode="auto">
          <a:xfrm>
            <a:off x="642938" y="142875"/>
            <a:ext cx="8501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99"/>
                </a:solidFill>
                <a:latin typeface="Arial" panose="020B0604020202020204" pitchFamily="34" charset="0"/>
              </a:rPr>
              <a:t>ИНТЕГРАЦИОННЫЕ РЕШЕНИЯ</a:t>
            </a:r>
            <a:endParaRPr lang="ru-RU" altLang="ru-RU" sz="1800" b="1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3" y="642938"/>
            <a:ext cx="8424862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бъект 2"/>
          <p:cNvSpPr txBox="1">
            <a:spLocks/>
          </p:cNvSpPr>
          <p:nvPr/>
        </p:nvSpPr>
        <p:spPr>
          <a:xfrm>
            <a:off x="107950" y="627063"/>
            <a:ext cx="8928100" cy="4429125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b="1" dirty="0">
                <a:solidFill>
                  <a:srgbClr val="00CC66"/>
                </a:solidFill>
                <a:latin typeface="+mn-lt"/>
                <a:cs typeface="+mn-cs"/>
              </a:rPr>
              <a:t>Внедрены и используются на: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dirty="0">
                <a:latin typeface="+mn-lt"/>
                <a:cs typeface="+mn-cs"/>
              </a:rPr>
              <a:t> АО «Городской супермаркет», 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dirty="0">
                <a:latin typeface="+mn-lt"/>
                <a:cs typeface="+mn-cs"/>
              </a:rPr>
              <a:t>ООО «</a:t>
            </a:r>
            <a:r>
              <a:rPr lang="ru-RU" dirty="0" err="1">
                <a:latin typeface="+mn-lt"/>
                <a:cs typeface="+mn-cs"/>
              </a:rPr>
              <a:t>Дымовское</a:t>
            </a:r>
            <a:r>
              <a:rPr lang="ru-RU" dirty="0">
                <a:latin typeface="+mn-lt"/>
                <a:cs typeface="+mn-cs"/>
              </a:rPr>
              <a:t> колбасное производство», 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dirty="0">
                <a:latin typeface="+mn-lt"/>
                <a:cs typeface="+mn-cs"/>
              </a:rPr>
              <a:t>ООО «Останкинский молочный комбинат»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b="1" dirty="0">
                <a:solidFill>
                  <a:srgbClr val="FF0000"/>
                </a:solidFill>
                <a:latin typeface="+mn-lt"/>
                <a:cs typeface="+mn-cs"/>
              </a:rPr>
              <a:t>Разрабатывают (планируемая готовность май- июль 2018):</a:t>
            </a:r>
          </a:p>
          <a:p>
            <a:pPr marL="342900" indent="-342900" algn="just">
              <a:spcBef>
                <a:spcPts val="0"/>
              </a:spcBef>
              <a:buFontTx/>
              <a:buChar char="-"/>
              <a:defRPr/>
            </a:pPr>
            <a:r>
              <a:rPr lang="ru-RU" dirty="0">
                <a:latin typeface="+mn-lt"/>
                <a:cs typeface="+mn-cs"/>
              </a:rPr>
              <a:t>декабрь 2017 (планировалось): ООО «ЧИКЕН ФЭКТОРИ»; </a:t>
            </a:r>
          </a:p>
          <a:p>
            <a:pPr marL="342900" indent="-342900"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dirty="0">
                <a:latin typeface="+mn-lt"/>
                <a:cs typeface="+mn-cs"/>
              </a:rPr>
              <a:t>ОАО «Таганский мясокомбинат»</a:t>
            </a:r>
          </a:p>
          <a:p>
            <a:pPr marL="342900" indent="-342900" algn="just">
              <a:spcBef>
                <a:spcPts val="0"/>
              </a:spcBef>
              <a:buFontTx/>
              <a:buChar char="-"/>
              <a:defRPr/>
            </a:pPr>
            <a:r>
              <a:rPr lang="ru-RU" dirty="0">
                <a:latin typeface="+mn-lt"/>
                <a:cs typeface="+mn-cs"/>
              </a:rPr>
              <a:t>март (планировалось): ЗАО «Микояновский мясокомбинат»</a:t>
            </a:r>
          </a:p>
          <a:p>
            <a:pPr algn="just">
              <a:spcBef>
                <a:spcPts val="0"/>
              </a:spcBef>
              <a:buFontTx/>
              <a:buChar char="-"/>
              <a:defRPr/>
            </a:pPr>
            <a:r>
              <a:rPr lang="ru-RU" dirty="0">
                <a:latin typeface="+mn-lt"/>
                <a:cs typeface="+mn-cs"/>
              </a:rPr>
              <a:t>май 2018г.: ОАО «Царицыно», ООО «МПЗ «Рублевский», ООО «Востряково-2», </a:t>
            </a:r>
            <a:br>
              <a:rPr lang="ru-RU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ООО «</a:t>
            </a:r>
            <a:r>
              <a:rPr lang="ru-RU" dirty="0" err="1">
                <a:latin typeface="+mn-lt"/>
                <a:cs typeface="+mn-cs"/>
              </a:rPr>
              <a:t>Ла</a:t>
            </a:r>
            <a:r>
              <a:rPr lang="ru-RU" dirty="0">
                <a:latin typeface="+mn-lt"/>
                <a:cs typeface="+mn-cs"/>
              </a:rPr>
              <a:t> </a:t>
            </a:r>
            <a:r>
              <a:rPr lang="ru-RU" dirty="0" err="1">
                <a:latin typeface="+mn-lt"/>
                <a:cs typeface="+mn-cs"/>
              </a:rPr>
              <a:t>Маре</a:t>
            </a:r>
            <a:r>
              <a:rPr lang="ru-RU" dirty="0">
                <a:latin typeface="+mn-lt"/>
                <a:cs typeface="+mn-cs"/>
              </a:rPr>
              <a:t>»; ООО «МПЗ «Москворецкий», ООО «Мясновъ-77»;</a:t>
            </a:r>
          </a:p>
          <a:p>
            <a:pPr algn="just">
              <a:spcBef>
                <a:spcPts val="0"/>
              </a:spcBef>
              <a:buFontTx/>
              <a:buChar char="-"/>
              <a:defRPr/>
            </a:pPr>
            <a:r>
              <a:rPr lang="ru-RU" dirty="0">
                <a:latin typeface="+mn-lt"/>
                <a:cs typeface="+mn-cs"/>
              </a:rPr>
              <a:t>июнь 2018г.: ЗАО МПЗ «</a:t>
            </a:r>
            <a:r>
              <a:rPr lang="ru-RU" dirty="0" err="1">
                <a:latin typeface="+mn-lt"/>
                <a:cs typeface="+mn-cs"/>
              </a:rPr>
              <a:t>Черемушки</a:t>
            </a:r>
            <a:r>
              <a:rPr lang="ru-RU" dirty="0">
                <a:latin typeface="+mn-lt"/>
                <a:cs typeface="+mn-cs"/>
              </a:rPr>
              <a:t>», ООО «Русская рыбная фактория»; </a:t>
            </a:r>
            <a:br>
              <a:rPr lang="ru-RU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ООО «</a:t>
            </a:r>
            <a:r>
              <a:rPr lang="ru-RU" dirty="0" err="1">
                <a:latin typeface="+mn-lt"/>
                <a:cs typeface="+mn-cs"/>
              </a:rPr>
              <a:t>Чертановский</a:t>
            </a:r>
            <a:r>
              <a:rPr lang="ru-RU" dirty="0">
                <a:latin typeface="+mn-lt"/>
                <a:cs typeface="+mn-cs"/>
              </a:rPr>
              <a:t> колбасный завод», АО «Преображенский молочный комбинат», ЗАО «БРПИ»</a:t>
            </a:r>
          </a:p>
          <a:p>
            <a:pPr algn="just">
              <a:spcBef>
                <a:spcPts val="0"/>
              </a:spcBef>
              <a:buFontTx/>
              <a:buChar char="-"/>
              <a:defRPr/>
            </a:pPr>
            <a:r>
              <a:rPr lang="ru-RU" dirty="0">
                <a:latin typeface="+mn-lt"/>
                <a:cs typeface="+mn-cs"/>
              </a:rPr>
              <a:t>июль 2018г.: ООО «Фрагмент», ООО «Снежана+Д», ООО «Карат»;</a:t>
            </a:r>
          </a:p>
          <a:p>
            <a:pPr algn="just">
              <a:spcBef>
                <a:spcPts val="0"/>
              </a:spcBef>
              <a:defRPr/>
            </a:pPr>
            <a:endParaRPr lang="ru-RU" dirty="0">
              <a:latin typeface="+mn-lt"/>
              <a:cs typeface="+mn-cs"/>
            </a:endParaRPr>
          </a:p>
          <a:p>
            <a:pPr algn="just">
              <a:spcBef>
                <a:spcPts val="0"/>
              </a:spcBef>
              <a:defRPr/>
            </a:pPr>
            <a:r>
              <a:rPr lang="ru-RU" dirty="0">
                <a:latin typeface="+mn-lt"/>
                <a:cs typeface="+mn-cs"/>
              </a:rPr>
              <a:t>По данным Комитета </a:t>
            </a:r>
            <a:r>
              <a:rPr lang="ru-RU" b="1" dirty="0">
                <a:solidFill>
                  <a:srgbClr val="FF0000"/>
                </a:solidFill>
                <a:latin typeface="+mn-lt"/>
                <a:cs typeface="+mn-cs"/>
              </a:rPr>
              <a:t>около 50 </a:t>
            </a:r>
            <a:r>
              <a:rPr lang="ru-RU" dirty="0">
                <a:latin typeface="+mn-lt"/>
                <a:cs typeface="+mn-cs"/>
              </a:rPr>
              <a:t>предприятий разрабатывают интеграционные решения</a:t>
            </a:r>
          </a:p>
        </p:txBody>
      </p:sp>
      <p:pic>
        <p:nvPicPr>
          <p:cNvPr id="12294" name="Picture 2" descr="http://www.geodis.co.uk/article-sommaire-geodis-sts-approach-%40/en/fetch_resource.jspz?form_object=mmlelement&amp;form_id=7575&amp;property=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975" y="604838"/>
            <a:ext cx="2001838" cy="142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6332</TotalTime>
  <Words>1016</Words>
  <Application>Microsoft Office PowerPoint</Application>
  <PresentationFormat>Экран (16:9)</PresentationFormat>
  <Paragraphs>98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Century Gothic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по проверкам</dc:title>
  <dc:creator>Макарова Валентина С.</dc:creator>
  <cp:lastModifiedBy>Карнеева Татьяна Васильевна</cp:lastModifiedBy>
  <cp:revision>399</cp:revision>
  <cp:lastPrinted>2018-05-10T05:52:10Z</cp:lastPrinted>
  <dcterms:created xsi:type="dcterms:W3CDTF">2015-01-29T05:02:42Z</dcterms:created>
  <dcterms:modified xsi:type="dcterms:W3CDTF">2018-05-30T11:34:56Z</dcterms:modified>
</cp:coreProperties>
</file>